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20"/>
  </p:notesMasterIdLst>
  <p:handoutMasterIdLst>
    <p:handoutMasterId r:id="rId21"/>
  </p:handoutMasterIdLst>
  <p:sldIdLst>
    <p:sldId id="283" r:id="rId2"/>
    <p:sldId id="371" r:id="rId3"/>
    <p:sldId id="413" r:id="rId4"/>
    <p:sldId id="417" r:id="rId5"/>
    <p:sldId id="414" r:id="rId6"/>
    <p:sldId id="418" r:id="rId7"/>
    <p:sldId id="415" r:id="rId8"/>
    <p:sldId id="416" r:id="rId9"/>
    <p:sldId id="419" r:id="rId10"/>
    <p:sldId id="405" r:id="rId11"/>
    <p:sldId id="406" r:id="rId12"/>
    <p:sldId id="407" r:id="rId13"/>
    <p:sldId id="408" r:id="rId14"/>
    <p:sldId id="409" r:id="rId15"/>
    <p:sldId id="410" r:id="rId16"/>
    <p:sldId id="411" r:id="rId17"/>
    <p:sldId id="412" r:id="rId18"/>
    <p:sldId id="342" r:id="rId19"/>
  </p:sldIdLst>
  <p:sldSz cx="9144000" cy="6858000" type="screen4x3"/>
  <p:notesSz cx="6797675" cy="9926638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ee Ann Lommers-Johnson" initials="" lastIdx="10" clrIdx="0"/>
  <p:cmAuthor id="1" name="v-debuye" initials="" lastIdx="16" clrIdx="1"/>
  <p:cmAuthor id="2" name="a-ellenc" initials="" lastIdx="9" clrIdx="2"/>
  <p:cmAuthor id="3" name="a-bumont" initials="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628C"/>
    <a:srgbClr val="488AC0"/>
    <a:srgbClr val="FFCC00"/>
    <a:srgbClr val="356E8D"/>
    <a:srgbClr val="3C7D9E"/>
    <a:srgbClr val="80B4CE"/>
    <a:srgbClr val="B1D1E1"/>
    <a:srgbClr val="5F5F5F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37" autoAdjust="0"/>
    <p:restoredTop sz="93773" autoAdjust="0"/>
  </p:normalViewPr>
  <p:slideViewPr>
    <p:cSldViewPr snapToGrid="0">
      <p:cViewPr>
        <p:scale>
          <a:sx n="100" d="100"/>
          <a:sy n="100" d="100"/>
        </p:scale>
        <p:origin x="-27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26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2945659" cy="496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2"/>
            <a:ext cx="2945659" cy="496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316"/>
            <a:ext cx="2945659" cy="49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316"/>
            <a:ext cx="2945659" cy="49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438F1F1-03AB-4353-A1F0-D4DA68D693AE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9099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2945659" cy="496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4" y="2"/>
            <a:ext cx="2945659" cy="496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860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60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024"/>
            <a:ext cx="5438140" cy="4467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316"/>
            <a:ext cx="2945659" cy="49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860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4" y="9428316"/>
            <a:ext cx="2945659" cy="49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C6084FB-E55F-48FF-9FF7-20EF3CE78D89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5048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0062BE-DDC2-4672-A0E4-9C87BAFCA263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00" name="Rectangle 12"/>
          <p:cNvSpPr>
            <a:spLocks noChangeArrowheads="1"/>
          </p:cNvSpPr>
          <p:nvPr/>
        </p:nvSpPr>
        <p:spPr bwMode="auto">
          <a:xfrm>
            <a:off x="0" y="0"/>
            <a:ext cx="9140825" cy="6856413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bg-BG" noProof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690" name="Oval 2"/>
          <p:cNvSpPr>
            <a:spLocks noChangeArrowheads="1"/>
          </p:cNvSpPr>
          <p:nvPr/>
        </p:nvSpPr>
        <p:spPr bwMode="auto">
          <a:xfrm>
            <a:off x="317500" y="1676400"/>
            <a:ext cx="314325" cy="314325"/>
          </a:xfrm>
          <a:prstGeom prst="ellipse">
            <a:avLst/>
          </a:prstGeom>
          <a:solidFill>
            <a:srgbClr val="488A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 sz="2400" noProof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691" name="Oval 3"/>
          <p:cNvSpPr>
            <a:spLocks noChangeArrowheads="1"/>
          </p:cNvSpPr>
          <p:nvPr/>
        </p:nvSpPr>
        <p:spPr bwMode="auto">
          <a:xfrm>
            <a:off x="814388" y="1677988"/>
            <a:ext cx="315912" cy="314325"/>
          </a:xfrm>
          <a:prstGeom prst="ellipse">
            <a:avLst/>
          </a:prstGeom>
          <a:solidFill>
            <a:srgbClr val="80B4C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 sz="2400" noProof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692" name="Oval 4"/>
          <p:cNvSpPr>
            <a:spLocks noChangeArrowheads="1"/>
          </p:cNvSpPr>
          <p:nvPr/>
        </p:nvSpPr>
        <p:spPr bwMode="auto">
          <a:xfrm>
            <a:off x="1312863" y="1677988"/>
            <a:ext cx="314325" cy="3143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 sz="2400" noProof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133600" y="1371600"/>
            <a:ext cx="6477000" cy="175260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lIns="72000" tIns="72000" rIns="72000" bIns="72000">
            <a:noAutofit/>
          </a:bodyPr>
          <a:lstStyle>
            <a:lvl1pPr>
              <a:defRPr sz="2800" b="1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bg-BG" noProof="0" dirty="0" err="1" smtClean="0"/>
              <a:t>Click</a:t>
            </a:r>
            <a:r>
              <a:rPr lang="bg-BG" noProof="0" dirty="0" smtClean="0"/>
              <a:t> to </a:t>
            </a:r>
            <a:r>
              <a:rPr lang="bg-BG" noProof="0" dirty="0" err="1" smtClean="0"/>
              <a:t>edit</a:t>
            </a:r>
            <a:r>
              <a:rPr lang="bg-BG" noProof="0" dirty="0" smtClean="0"/>
              <a:t> </a:t>
            </a:r>
            <a:r>
              <a:rPr lang="bg-BG" noProof="0" dirty="0" err="1" smtClean="0"/>
              <a:t>Master</a:t>
            </a:r>
            <a:r>
              <a:rPr lang="bg-BG" noProof="0" dirty="0" smtClean="0"/>
              <a:t> </a:t>
            </a:r>
            <a:r>
              <a:rPr lang="bg-BG" noProof="0" dirty="0" err="1" smtClean="0"/>
              <a:t>title</a:t>
            </a:r>
            <a:r>
              <a:rPr lang="bg-BG" noProof="0" dirty="0" smtClean="0"/>
              <a:t> </a:t>
            </a:r>
            <a:r>
              <a:rPr lang="bg-BG" noProof="0" dirty="0" err="1" smtClean="0"/>
              <a:t>style</a:t>
            </a:r>
            <a:endParaRPr lang="bg-BG" noProof="0" dirty="0" smtClean="0"/>
          </a:p>
        </p:txBody>
      </p:sp>
      <p:sp>
        <p:nvSpPr>
          <p:cNvPr id="11469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3733800"/>
            <a:ext cx="6477000" cy="1981200"/>
          </a:xfrm>
        </p:spPr>
        <p:txBody>
          <a:bodyPr wrap="square" lIns="72000" tIns="72000" rIns="72000" bIns="72000"/>
          <a:lstStyle>
            <a:lvl1pPr marL="0" indent="0">
              <a:buFont typeface="Wingdings 3" pitchFamily="18" charset="2"/>
              <a:buNone/>
              <a:defRPr>
                <a:solidFill>
                  <a:srgbClr val="B1D1E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bg-BG" noProof="0" dirty="0" err="1" smtClean="0"/>
              <a:t>Click</a:t>
            </a:r>
            <a:r>
              <a:rPr lang="bg-BG" noProof="0" dirty="0" smtClean="0"/>
              <a:t> to </a:t>
            </a:r>
            <a:r>
              <a:rPr lang="bg-BG" noProof="0" dirty="0" err="1" smtClean="0"/>
              <a:t>edit</a:t>
            </a:r>
            <a:r>
              <a:rPr lang="bg-BG" noProof="0" dirty="0" smtClean="0"/>
              <a:t> </a:t>
            </a:r>
            <a:r>
              <a:rPr lang="bg-BG" noProof="0" dirty="0" err="1" smtClean="0"/>
              <a:t>Master</a:t>
            </a:r>
            <a:r>
              <a:rPr lang="bg-BG" noProof="0" dirty="0" smtClean="0"/>
              <a:t> </a:t>
            </a:r>
            <a:r>
              <a:rPr lang="bg-BG" noProof="0" dirty="0" err="1" smtClean="0"/>
              <a:t>subtitle</a:t>
            </a:r>
            <a:r>
              <a:rPr lang="bg-BG" noProof="0" dirty="0" smtClean="0"/>
              <a:t> </a:t>
            </a:r>
            <a:r>
              <a:rPr lang="bg-BG" noProof="0" dirty="0" err="1" smtClean="0"/>
              <a:t>style</a:t>
            </a:r>
            <a:endParaRPr lang="bg-BG" noProof="0" dirty="0" smtClean="0"/>
          </a:p>
        </p:txBody>
      </p:sp>
      <p:sp>
        <p:nvSpPr>
          <p:cNvPr id="114698" name="Line 10"/>
          <p:cNvSpPr>
            <a:spLocks noChangeShapeType="1"/>
          </p:cNvSpPr>
          <p:nvPr/>
        </p:nvSpPr>
        <p:spPr bwMode="auto">
          <a:xfrm>
            <a:off x="1905000" y="1219200"/>
            <a:ext cx="0" cy="205740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 noProof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699" name="Rectangle 1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 noProof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lIns="72000" tIns="72000" rIns="72000" bIns="72000"/>
          <a:lstStyle>
            <a:lvl1pPr>
              <a:defRPr sz="3200" b="1">
                <a:solidFill>
                  <a:schemeClr val="tx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bg-BG" noProof="0" dirty="0" err="1" smtClean="0"/>
              <a:t>Click</a:t>
            </a:r>
            <a:r>
              <a:rPr lang="bg-BG" noProof="0" dirty="0" smtClean="0"/>
              <a:t> to </a:t>
            </a:r>
            <a:r>
              <a:rPr lang="bg-BG" noProof="0" dirty="0" err="1" smtClean="0"/>
              <a:t>edit</a:t>
            </a:r>
            <a:r>
              <a:rPr lang="bg-BG" noProof="0" dirty="0" smtClean="0"/>
              <a:t> </a:t>
            </a:r>
            <a:r>
              <a:rPr lang="bg-BG" noProof="0" dirty="0" err="1" smtClean="0"/>
              <a:t>Master</a:t>
            </a:r>
            <a:r>
              <a:rPr lang="bg-BG" noProof="0" dirty="0" smtClean="0"/>
              <a:t> </a:t>
            </a:r>
            <a:r>
              <a:rPr lang="bg-BG" noProof="0" dirty="0" err="1" smtClean="0"/>
              <a:t>title</a:t>
            </a:r>
            <a:r>
              <a:rPr lang="bg-BG" noProof="0" dirty="0" smtClean="0"/>
              <a:t> </a:t>
            </a:r>
            <a:r>
              <a:rPr lang="bg-BG" noProof="0" dirty="0" err="1" smtClean="0"/>
              <a:t>style</a:t>
            </a:r>
            <a:endParaRPr lang="bg-BG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 lIns="72000" tIns="72000" rIns="72000" bIns="72000"/>
          <a:lstStyle>
            <a:lvl1pPr marL="358775" indent="-358775">
              <a:buFont typeface="Courier New" panose="02070309020205020404" pitchFamily="49" charset="0"/>
              <a:buChar char="o"/>
              <a:defRPr sz="2800">
                <a:latin typeface="Calibri" pitchFamily="34" charset="0"/>
                <a:cs typeface="Calibri" pitchFamily="34" charset="0"/>
              </a:defRPr>
            </a:lvl1pPr>
            <a:lvl2pPr marL="717550" indent="-358775">
              <a:buFont typeface="Wingdings" panose="05000000000000000000" pitchFamily="2" charset="2"/>
              <a:buChar char="ü"/>
              <a:defRPr sz="2000">
                <a:latin typeface="Calibri" pitchFamily="34" charset="0"/>
                <a:cs typeface="Calibri" pitchFamily="34" charset="0"/>
              </a:defRPr>
            </a:lvl2pPr>
            <a:lvl3pPr marL="1076325" indent="-358775">
              <a:buFont typeface="Wingdings" panose="05000000000000000000" pitchFamily="2" charset="2"/>
              <a:buChar char="ü"/>
              <a:tabLst/>
              <a:defRPr sz="2000">
                <a:latin typeface="Calibri" pitchFamily="34" charset="0"/>
                <a:cs typeface="Calibri" pitchFamily="34" charset="0"/>
              </a:defRPr>
            </a:lvl3pPr>
            <a:lvl4pPr marL="1435100" indent="-358775">
              <a:buFont typeface="Wingdings" panose="05000000000000000000" pitchFamily="2" charset="2"/>
              <a:buChar char="ü"/>
              <a:defRPr sz="1800">
                <a:latin typeface="Calibri" pitchFamily="34" charset="0"/>
                <a:cs typeface="Calibri" pitchFamily="34" charset="0"/>
              </a:defRPr>
            </a:lvl4pPr>
            <a:lvl5pPr marL="1792288" indent="-357188">
              <a:buFont typeface="Wingdings" panose="05000000000000000000" pitchFamily="2" charset="2"/>
              <a:buChar char="ü"/>
              <a:defRPr sz="14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bg-BG" noProof="0" dirty="0" err="1" smtClean="0"/>
              <a:t>Click</a:t>
            </a:r>
            <a:r>
              <a:rPr lang="bg-BG" noProof="0" dirty="0" smtClean="0"/>
              <a:t> to </a:t>
            </a:r>
            <a:r>
              <a:rPr lang="bg-BG" noProof="0" dirty="0" err="1" smtClean="0"/>
              <a:t>edit</a:t>
            </a:r>
            <a:r>
              <a:rPr lang="bg-BG" noProof="0" dirty="0" smtClean="0"/>
              <a:t> </a:t>
            </a:r>
            <a:r>
              <a:rPr lang="bg-BG" noProof="0" dirty="0" err="1" smtClean="0"/>
              <a:t>Master</a:t>
            </a:r>
            <a:r>
              <a:rPr lang="bg-BG" noProof="0" dirty="0" smtClean="0"/>
              <a:t> </a:t>
            </a:r>
            <a:r>
              <a:rPr lang="bg-BG" noProof="0" dirty="0" err="1" smtClean="0"/>
              <a:t>text</a:t>
            </a:r>
            <a:r>
              <a:rPr lang="bg-BG" noProof="0" dirty="0" smtClean="0"/>
              <a:t> </a:t>
            </a:r>
            <a:r>
              <a:rPr lang="bg-BG" noProof="0" dirty="0" err="1" smtClean="0"/>
              <a:t>styles</a:t>
            </a:r>
            <a:endParaRPr lang="bg-BG" noProof="0" dirty="0" smtClean="0"/>
          </a:p>
          <a:p>
            <a:pPr lvl="1"/>
            <a:r>
              <a:rPr lang="bg-BG" noProof="0" dirty="0" err="1" smtClean="0"/>
              <a:t>Second</a:t>
            </a:r>
            <a:r>
              <a:rPr lang="bg-BG" noProof="0" dirty="0" smtClean="0"/>
              <a:t> </a:t>
            </a:r>
            <a:r>
              <a:rPr lang="bg-BG" noProof="0" dirty="0" err="1" smtClean="0"/>
              <a:t>level</a:t>
            </a:r>
            <a:endParaRPr lang="bg-BG" noProof="0" dirty="0" smtClean="0"/>
          </a:p>
          <a:p>
            <a:pPr lvl="2"/>
            <a:r>
              <a:rPr lang="bg-BG" noProof="0" dirty="0" err="1" smtClean="0"/>
              <a:t>Third</a:t>
            </a:r>
            <a:r>
              <a:rPr lang="bg-BG" noProof="0" dirty="0" smtClean="0"/>
              <a:t> </a:t>
            </a:r>
            <a:r>
              <a:rPr lang="bg-BG" noProof="0" dirty="0" err="1" smtClean="0"/>
              <a:t>level</a:t>
            </a:r>
            <a:endParaRPr lang="bg-BG" noProof="0" dirty="0" smtClean="0"/>
          </a:p>
          <a:p>
            <a:pPr lvl="3"/>
            <a:r>
              <a:rPr lang="bg-BG" noProof="0" dirty="0" err="1" smtClean="0"/>
              <a:t>Fourth</a:t>
            </a:r>
            <a:r>
              <a:rPr lang="bg-BG" noProof="0" dirty="0" smtClean="0"/>
              <a:t> </a:t>
            </a:r>
            <a:r>
              <a:rPr lang="bg-BG" noProof="0" dirty="0" err="1" smtClean="0"/>
              <a:t>level</a:t>
            </a:r>
            <a:endParaRPr lang="bg-BG" noProof="0" dirty="0" smtClean="0"/>
          </a:p>
          <a:p>
            <a:pPr lvl="4"/>
            <a:r>
              <a:rPr lang="bg-BG" noProof="0" dirty="0" err="1" smtClean="0"/>
              <a:t>Fifth</a:t>
            </a:r>
            <a:r>
              <a:rPr lang="bg-BG" noProof="0" dirty="0" smtClean="0"/>
              <a:t> </a:t>
            </a:r>
            <a:r>
              <a:rPr lang="bg-BG" noProof="0" dirty="0" err="1" smtClean="0"/>
              <a:t>level</a:t>
            </a:r>
            <a:endParaRPr lang="bg-BG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lIns="72000" tIns="72000" rIns="72000" bIns="7200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fld id="{4FDBAA92-5A7D-45AF-8602-06940A5F15DD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622917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solidFill>
            <a:srgbClr val="3C7D9E"/>
          </a:solidFill>
        </p:spPr>
        <p:txBody>
          <a:bodyPr wrap="square" anchor="t"/>
          <a:lstStyle>
            <a:lvl1pPr algn="l">
              <a:defRPr sz="4000" b="1" cap="all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bg-BG" noProof="0" dirty="0" err="1" smtClean="0"/>
              <a:t>Click</a:t>
            </a:r>
            <a:r>
              <a:rPr lang="bg-BG" noProof="0" dirty="0" smtClean="0"/>
              <a:t> to </a:t>
            </a:r>
            <a:r>
              <a:rPr lang="bg-BG" noProof="0" dirty="0" err="1" smtClean="0"/>
              <a:t>edit</a:t>
            </a:r>
            <a:r>
              <a:rPr lang="bg-BG" noProof="0" dirty="0" smtClean="0"/>
              <a:t> </a:t>
            </a:r>
            <a:r>
              <a:rPr lang="bg-BG" noProof="0" dirty="0" err="1" smtClean="0"/>
              <a:t>Master</a:t>
            </a:r>
            <a:r>
              <a:rPr lang="bg-BG" noProof="0" dirty="0" smtClean="0"/>
              <a:t> </a:t>
            </a:r>
            <a:r>
              <a:rPr lang="bg-BG" noProof="0" dirty="0" err="1" smtClean="0"/>
              <a:t>title</a:t>
            </a:r>
            <a:r>
              <a:rPr lang="bg-BG" noProof="0" dirty="0" smtClean="0"/>
              <a:t> </a:t>
            </a:r>
            <a:r>
              <a:rPr lang="bg-BG" noProof="0" dirty="0" err="1" smtClean="0"/>
              <a:t>style</a:t>
            </a:r>
            <a:endParaRPr lang="bg-BG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bg-BG" noProof="0" dirty="0" err="1" smtClean="0"/>
              <a:t>Click</a:t>
            </a:r>
            <a:r>
              <a:rPr lang="bg-BG" noProof="0" dirty="0" smtClean="0"/>
              <a:t> to </a:t>
            </a:r>
            <a:r>
              <a:rPr lang="bg-BG" noProof="0" dirty="0" err="1" smtClean="0"/>
              <a:t>edit</a:t>
            </a:r>
            <a:r>
              <a:rPr lang="bg-BG" noProof="0" dirty="0" smtClean="0"/>
              <a:t> </a:t>
            </a:r>
            <a:r>
              <a:rPr lang="bg-BG" noProof="0" dirty="0" err="1" smtClean="0"/>
              <a:t>Master</a:t>
            </a:r>
            <a:r>
              <a:rPr lang="bg-BG" noProof="0" dirty="0" smtClean="0"/>
              <a:t> </a:t>
            </a:r>
            <a:r>
              <a:rPr lang="bg-BG" noProof="0" dirty="0" err="1" smtClean="0"/>
              <a:t>text</a:t>
            </a:r>
            <a:r>
              <a:rPr lang="bg-BG" noProof="0" dirty="0" smtClean="0"/>
              <a:t> </a:t>
            </a:r>
            <a:r>
              <a:rPr lang="bg-BG" noProof="0" dirty="0" err="1" smtClean="0"/>
              <a:t>styles</a:t>
            </a:r>
            <a:endParaRPr lang="bg-BG" noProof="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fld id="{8EEF0E4A-720D-4D2C-9CD6-D5676F633DF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10119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lIns="72000" tIns="72000" rIns="72000" bIns="72000"/>
          <a:lstStyle>
            <a:lvl1pPr>
              <a:defRPr sz="2800" b="1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bg-BG" noProof="0" dirty="0" err="1" smtClean="0"/>
              <a:t>Click</a:t>
            </a:r>
            <a:r>
              <a:rPr lang="bg-BG" noProof="0" dirty="0" smtClean="0"/>
              <a:t> to </a:t>
            </a:r>
            <a:r>
              <a:rPr lang="bg-BG" noProof="0" dirty="0" err="1" smtClean="0"/>
              <a:t>edit</a:t>
            </a:r>
            <a:r>
              <a:rPr lang="bg-BG" noProof="0" dirty="0" smtClean="0"/>
              <a:t> </a:t>
            </a:r>
            <a:r>
              <a:rPr lang="bg-BG" noProof="0" dirty="0" err="1" smtClean="0"/>
              <a:t>Master</a:t>
            </a:r>
            <a:r>
              <a:rPr lang="bg-BG" noProof="0" dirty="0" smtClean="0"/>
              <a:t> </a:t>
            </a:r>
            <a:r>
              <a:rPr lang="bg-BG" noProof="0" dirty="0" err="1" smtClean="0"/>
              <a:t>title</a:t>
            </a:r>
            <a:r>
              <a:rPr lang="bg-BG" noProof="0" dirty="0" smtClean="0"/>
              <a:t> </a:t>
            </a:r>
            <a:r>
              <a:rPr lang="bg-BG" noProof="0" dirty="0" err="1" smtClean="0"/>
              <a:t>style</a:t>
            </a:r>
            <a:endParaRPr lang="bg-BG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905000"/>
            <a:ext cx="3429000" cy="4114800"/>
          </a:xfrm>
        </p:spPr>
        <p:txBody>
          <a:bodyPr wrap="square" lIns="72000" tIns="72000" rIns="72000" bIns="72000"/>
          <a:lstStyle>
            <a:lvl1pPr marL="358775" indent="-358775">
              <a:tabLst/>
              <a:defRPr sz="2000">
                <a:latin typeface="Calibri" pitchFamily="34" charset="0"/>
                <a:cs typeface="Calibri" pitchFamily="34" charset="0"/>
              </a:defRPr>
            </a:lvl1pPr>
            <a:lvl2pPr marL="717550" indent="-358775">
              <a:defRPr sz="1800">
                <a:latin typeface="Calibri" pitchFamily="34" charset="0"/>
                <a:cs typeface="Calibri" pitchFamily="34" charset="0"/>
              </a:defRPr>
            </a:lvl2pPr>
            <a:lvl3pPr marL="1076325" indent="-358775">
              <a:defRPr sz="1600">
                <a:latin typeface="Calibri" pitchFamily="34" charset="0"/>
                <a:cs typeface="Calibri" pitchFamily="34" charset="0"/>
              </a:defRPr>
            </a:lvl3pPr>
            <a:lvl4pPr marL="1435100" indent="-358775">
              <a:defRPr sz="1400">
                <a:latin typeface="Calibri" pitchFamily="34" charset="0"/>
                <a:cs typeface="Calibri" pitchFamily="34" charset="0"/>
              </a:defRPr>
            </a:lvl4pPr>
            <a:lvl5pPr marL="1792288" indent="-357188">
              <a:defRPr sz="12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noProof="0" dirty="0" err="1" smtClean="0"/>
              <a:t>Click</a:t>
            </a:r>
            <a:r>
              <a:rPr lang="bg-BG" noProof="0" dirty="0" smtClean="0"/>
              <a:t> to </a:t>
            </a:r>
            <a:r>
              <a:rPr lang="bg-BG" noProof="0" dirty="0" err="1" smtClean="0"/>
              <a:t>edit</a:t>
            </a:r>
            <a:r>
              <a:rPr lang="bg-BG" noProof="0" dirty="0" smtClean="0"/>
              <a:t> </a:t>
            </a:r>
            <a:r>
              <a:rPr lang="bg-BG" noProof="0" dirty="0" err="1" smtClean="0"/>
              <a:t>Master</a:t>
            </a:r>
            <a:r>
              <a:rPr lang="bg-BG" noProof="0" dirty="0" smtClean="0"/>
              <a:t> </a:t>
            </a:r>
            <a:r>
              <a:rPr lang="bg-BG" noProof="0" dirty="0" err="1" smtClean="0"/>
              <a:t>text</a:t>
            </a:r>
            <a:r>
              <a:rPr lang="bg-BG" noProof="0" dirty="0" smtClean="0"/>
              <a:t> </a:t>
            </a:r>
            <a:r>
              <a:rPr lang="bg-BG" noProof="0" dirty="0" err="1" smtClean="0"/>
              <a:t>styles</a:t>
            </a:r>
            <a:endParaRPr lang="bg-BG" noProof="0" dirty="0" smtClean="0"/>
          </a:p>
          <a:p>
            <a:pPr lvl="1"/>
            <a:r>
              <a:rPr lang="bg-BG" noProof="0" dirty="0" err="1" smtClean="0"/>
              <a:t>Second</a:t>
            </a:r>
            <a:r>
              <a:rPr lang="bg-BG" noProof="0" dirty="0" smtClean="0"/>
              <a:t> </a:t>
            </a:r>
            <a:r>
              <a:rPr lang="bg-BG" noProof="0" dirty="0" err="1" smtClean="0"/>
              <a:t>level</a:t>
            </a:r>
            <a:endParaRPr lang="bg-BG" noProof="0" dirty="0" smtClean="0"/>
          </a:p>
          <a:p>
            <a:pPr lvl="2"/>
            <a:r>
              <a:rPr lang="bg-BG" noProof="0" dirty="0" err="1" smtClean="0"/>
              <a:t>Third</a:t>
            </a:r>
            <a:r>
              <a:rPr lang="bg-BG" noProof="0" dirty="0" smtClean="0"/>
              <a:t> </a:t>
            </a:r>
            <a:r>
              <a:rPr lang="bg-BG" noProof="0" dirty="0" err="1" smtClean="0"/>
              <a:t>level</a:t>
            </a:r>
            <a:endParaRPr lang="bg-BG" noProof="0" dirty="0" smtClean="0"/>
          </a:p>
          <a:p>
            <a:pPr lvl="3"/>
            <a:r>
              <a:rPr lang="bg-BG" noProof="0" dirty="0" err="1" smtClean="0"/>
              <a:t>Fourth</a:t>
            </a:r>
            <a:r>
              <a:rPr lang="bg-BG" noProof="0" dirty="0" smtClean="0"/>
              <a:t> </a:t>
            </a:r>
            <a:r>
              <a:rPr lang="bg-BG" noProof="0" dirty="0" err="1" smtClean="0"/>
              <a:t>level</a:t>
            </a:r>
            <a:endParaRPr lang="bg-BG" noProof="0" dirty="0" smtClean="0"/>
          </a:p>
          <a:p>
            <a:pPr lvl="4"/>
            <a:r>
              <a:rPr lang="bg-BG" noProof="0" dirty="0" err="1" smtClean="0"/>
              <a:t>Fifth</a:t>
            </a:r>
            <a:r>
              <a:rPr lang="bg-BG" noProof="0" dirty="0" smtClean="0"/>
              <a:t> </a:t>
            </a:r>
            <a:r>
              <a:rPr lang="bg-BG" noProof="0" dirty="0" err="1" smtClean="0"/>
              <a:t>level</a:t>
            </a:r>
            <a:endParaRPr lang="bg-BG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905000"/>
            <a:ext cx="3429000" cy="4114800"/>
          </a:xfrm>
        </p:spPr>
        <p:txBody>
          <a:bodyPr wrap="square" lIns="72000" tIns="72000" rIns="72000" bIns="72000"/>
          <a:lstStyle>
            <a:lvl1pPr marL="358775" indent="-358775">
              <a:defRPr sz="2000">
                <a:latin typeface="Calibri" pitchFamily="34" charset="0"/>
                <a:cs typeface="Calibri" pitchFamily="34" charset="0"/>
              </a:defRPr>
            </a:lvl1pPr>
            <a:lvl2pPr marL="717550" indent="-358775">
              <a:defRPr sz="1800">
                <a:latin typeface="Calibri" pitchFamily="34" charset="0"/>
                <a:cs typeface="Calibri" pitchFamily="34" charset="0"/>
              </a:defRPr>
            </a:lvl2pPr>
            <a:lvl3pPr marL="1076325" indent="-358775">
              <a:defRPr sz="1600">
                <a:latin typeface="Calibri" pitchFamily="34" charset="0"/>
                <a:cs typeface="Calibri" pitchFamily="34" charset="0"/>
              </a:defRPr>
            </a:lvl3pPr>
            <a:lvl4pPr marL="1435100" indent="-358775">
              <a:defRPr sz="1400">
                <a:latin typeface="Calibri" pitchFamily="34" charset="0"/>
                <a:cs typeface="Calibri" pitchFamily="34" charset="0"/>
              </a:defRPr>
            </a:lvl4pPr>
            <a:lvl5pPr marL="1792288" indent="-357188">
              <a:defRPr sz="12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noProof="0" dirty="0" err="1" smtClean="0"/>
              <a:t>Click</a:t>
            </a:r>
            <a:r>
              <a:rPr lang="bg-BG" noProof="0" dirty="0" smtClean="0"/>
              <a:t> to </a:t>
            </a:r>
            <a:r>
              <a:rPr lang="bg-BG" noProof="0" dirty="0" err="1" smtClean="0"/>
              <a:t>edit</a:t>
            </a:r>
            <a:r>
              <a:rPr lang="bg-BG" noProof="0" dirty="0" smtClean="0"/>
              <a:t> </a:t>
            </a:r>
            <a:r>
              <a:rPr lang="bg-BG" noProof="0" dirty="0" err="1" smtClean="0"/>
              <a:t>Master</a:t>
            </a:r>
            <a:r>
              <a:rPr lang="bg-BG" noProof="0" dirty="0" smtClean="0"/>
              <a:t> </a:t>
            </a:r>
            <a:r>
              <a:rPr lang="bg-BG" noProof="0" dirty="0" err="1" smtClean="0"/>
              <a:t>text</a:t>
            </a:r>
            <a:r>
              <a:rPr lang="bg-BG" noProof="0" dirty="0" smtClean="0"/>
              <a:t> </a:t>
            </a:r>
            <a:r>
              <a:rPr lang="bg-BG" noProof="0" dirty="0" err="1" smtClean="0"/>
              <a:t>styles</a:t>
            </a:r>
            <a:endParaRPr lang="bg-BG" noProof="0" dirty="0" smtClean="0"/>
          </a:p>
          <a:p>
            <a:pPr lvl="1"/>
            <a:r>
              <a:rPr lang="bg-BG" noProof="0" dirty="0" err="1" smtClean="0"/>
              <a:t>Second</a:t>
            </a:r>
            <a:r>
              <a:rPr lang="bg-BG" noProof="0" dirty="0" smtClean="0"/>
              <a:t> </a:t>
            </a:r>
            <a:r>
              <a:rPr lang="bg-BG" noProof="0" dirty="0" err="1" smtClean="0"/>
              <a:t>level</a:t>
            </a:r>
            <a:endParaRPr lang="bg-BG" noProof="0" dirty="0" smtClean="0"/>
          </a:p>
          <a:p>
            <a:pPr lvl="2"/>
            <a:r>
              <a:rPr lang="bg-BG" noProof="0" dirty="0" err="1" smtClean="0"/>
              <a:t>Third</a:t>
            </a:r>
            <a:r>
              <a:rPr lang="bg-BG" noProof="0" dirty="0" smtClean="0"/>
              <a:t> </a:t>
            </a:r>
            <a:r>
              <a:rPr lang="bg-BG" noProof="0" dirty="0" err="1" smtClean="0"/>
              <a:t>level</a:t>
            </a:r>
            <a:endParaRPr lang="bg-BG" noProof="0" dirty="0" smtClean="0"/>
          </a:p>
          <a:p>
            <a:pPr lvl="3"/>
            <a:r>
              <a:rPr lang="bg-BG" noProof="0" dirty="0" err="1" smtClean="0"/>
              <a:t>Fourth</a:t>
            </a:r>
            <a:r>
              <a:rPr lang="bg-BG" noProof="0" dirty="0" smtClean="0"/>
              <a:t> </a:t>
            </a:r>
            <a:r>
              <a:rPr lang="bg-BG" noProof="0" dirty="0" err="1" smtClean="0"/>
              <a:t>level</a:t>
            </a:r>
            <a:endParaRPr lang="bg-BG" noProof="0" dirty="0" smtClean="0"/>
          </a:p>
          <a:p>
            <a:pPr lvl="4"/>
            <a:r>
              <a:rPr lang="bg-BG" noProof="0" dirty="0" err="1" smtClean="0"/>
              <a:t>Fifth</a:t>
            </a:r>
            <a:r>
              <a:rPr lang="bg-BG" noProof="0" dirty="0" smtClean="0"/>
              <a:t> </a:t>
            </a:r>
            <a:r>
              <a:rPr lang="bg-BG" noProof="0" dirty="0" err="1" smtClean="0"/>
              <a:t>level</a:t>
            </a:r>
            <a:endParaRPr lang="bg-BG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lIns="72000" tIns="72000" rIns="72000" bIns="7200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lIns="72000" tIns="72000" rIns="72000" bIns="7200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lIns="72000" tIns="72000" rIns="72000" bIns="7200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fld id="{CDFD9F46-2D3C-4575-A53B-D51848E30C0A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98965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lIns="72000" tIns="72000" rIns="72000" bIns="72000"/>
          <a:lstStyle>
            <a:lvl1pPr>
              <a:defRPr sz="2800" b="1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bg-BG" noProof="0" smtClean="0"/>
              <a:t>Click to edit Master title style</a:t>
            </a:r>
            <a:endParaRPr lang="bg-BG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E37D1-0660-47D7-9CD1-E1EE61F1AE96}" type="slidenum">
              <a:rPr lang="bg-BG" noProof="0" smtClean="0"/>
              <a:pPr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580029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226E03-B418-48D1-B56A-88295567B587}" type="slidenum">
              <a:rPr lang="bg-BG" noProof="0" smtClean="0"/>
              <a:pPr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4007667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wrap="square" lIns="72000" tIns="72000" rIns="72000" bIns="72000" anchor="b"/>
          <a:lstStyle>
            <a:lvl1pPr algn="l">
              <a:defRPr sz="2000" b="1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bg-BG" noProof="0" smtClean="0"/>
              <a:t>Click to edit Master title style</a:t>
            </a:r>
            <a:endParaRPr lang="bg-BG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wrap="square" lIns="72000" tIns="72000" rIns="72000" bIns="72000"/>
          <a:lstStyle>
            <a:lvl1pPr marL="0" indent="0">
              <a:buNone/>
              <a:defRPr sz="32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wrap="square" lIns="72000" tIns="72000" rIns="72000" bIns="72000"/>
          <a:lstStyle>
            <a:lvl1pPr marL="0" indent="0">
              <a:buNone/>
              <a:defRPr sz="14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noProof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fld id="{31A7F942-C96E-477D-B2CA-2B99A0F75EBA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39501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noProof="0" smtClean="0"/>
              <a:t>Click to edit Master title style</a:t>
            </a:r>
            <a:endParaRPr lang="bg-BG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noProof="0" smtClean="0"/>
              <a:t>Click to edit Master text styles</a:t>
            </a:r>
          </a:p>
          <a:p>
            <a:pPr lvl="1"/>
            <a:r>
              <a:rPr lang="bg-BG" noProof="0" smtClean="0"/>
              <a:t>Second level</a:t>
            </a:r>
          </a:p>
          <a:p>
            <a:pPr lvl="2"/>
            <a:r>
              <a:rPr lang="bg-BG" noProof="0" smtClean="0"/>
              <a:t>Third level</a:t>
            </a:r>
          </a:p>
          <a:p>
            <a:pPr lvl="3"/>
            <a:r>
              <a:rPr lang="bg-BG" noProof="0" smtClean="0"/>
              <a:t>Fourth level</a:t>
            </a:r>
          </a:p>
          <a:p>
            <a:pPr lvl="4"/>
            <a:r>
              <a:rPr lang="bg-BG" noProof="0" smtClean="0"/>
              <a:t>Fifth level</a:t>
            </a:r>
            <a:endParaRPr lang="bg-BG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280953-10EF-4B53-98DD-F0D6506FB26B}" type="slidenum">
              <a:rPr lang="bg-BG" noProof="0" smtClean="0"/>
              <a:pPr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2002232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90500"/>
            <a:ext cx="1752600" cy="5829300"/>
          </a:xfrm>
        </p:spPr>
        <p:txBody>
          <a:bodyPr vert="eaVert"/>
          <a:lstStyle/>
          <a:p>
            <a:r>
              <a:rPr lang="bg-BG" noProof="0" smtClean="0"/>
              <a:t>Click to edit Master title style</a:t>
            </a:r>
            <a:endParaRPr lang="bg-BG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190500"/>
            <a:ext cx="5105400" cy="5829300"/>
          </a:xfrm>
        </p:spPr>
        <p:txBody>
          <a:bodyPr vert="eaVert"/>
          <a:lstStyle/>
          <a:p>
            <a:pPr lvl="0"/>
            <a:r>
              <a:rPr lang="bg-BG" noProof="0" smtClean="0"/>
              <a:t>Click to edit Master text styles</a:t>
            </a:r>
          </a:p>
          <a:p>
            <a:pPr lvl="1"/>
            <a:r>
              <a:rPr lang="bg-BG" noProof="0" smtClean="0"/>
              <a:t>Second level</a:t>
            </a:r>
          </a:p>
          <a:p>
            <a:pPr lvl="2"/>
            <a:r>
              <a:rPr lang="bg-BG" noProof="0" smtClean="0"/>
              <a:t>Third level</a:t>
            </a:r>
          </a:p>
          <a:p>
            <a:pPr lvl="3"/>
            <a:r>
              <a:rPr lang="bg-BG" noProof="0" smtClean="0"/>
              <a:t>Fourth level</a:t>
            </a:r>
          </a:p>
          <a:p>
            <a:pPr lvl="4"/>
            <a:r>
              <a:rPr lang="bg-BG" noProof="0" smtClean="0"/>
              <a:t>Fifth level</a:t>
            </a:r>
            <a:endParaRPr lang="bg-BG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745416-97E8-45D9-B6B5-30072EC12D82}" type="slidenum">
              <a:rPr lang="bg-BG" noProof="0" smtClean="0"/>
              <a:pPr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1944227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190500"/>
            <a:ext cx="7010400" cy="152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905000"/>
            <a:ext cx="7010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36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endParaRPr lang="en-US" dirty="0"/>
          </a:p>
        </p:txBody>
      </p:sp>
      <p:sp>
        <p:nvSpPr>
          <p:cNvPr id="1136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en-US" dirty="0"/>
          </a:p>
        </p:txBody>
      </p:sp>
      <p:sp>
        <p:nvSpPr>
          <p:cNvPr id="1136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fld id="{507C3B72-1921-4BFD-B6E5-7DC880840F83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113671" name="Line 7"/>
          <p:cNvSpPr>
            <a:spLocks noChangeShapeType="1"/>
          </p:cNvSpPr>
          <p:nvPr/>
        </p:nvSpPr>
        <p:spPr bwMode="auto">
          <a:xfrm flipV="1">
            <a:off x="1371600" y="304800"/>
            <a:ext cx="0" cy="12954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grpSp>
        <p:nvGrpSpPr>
          <p:cNvPr id="113672" name="Group 8"/>
          <p:cNvGrpSpPr>
            <a:grpSpLocks/>
          </p:cNvGrpSpPr>
          <p:nvPr/>
        </p:nvGrpSpPr>
        <p:grpSpPr bwMode="auto">
          <a:xfrm>
            <a:off x="177800" y="838200"/>
            <a:ext cx="1003300" cy="228600"/>
            <a:chOff x="96" y="528"/>
            <a:chExt cx="632" cy="144"/>
          </a:xfrm>
        </p:grpSpPr>
        <p:sp>
          <p:nvSpPr>
            <p:cNvPr id="113673" name="Oval 9"/>
            <p:cNvSpPr>
              <a:spLocks noChangeArrowheads="1"/>
            </p:cNvSpPr>
            <p:nvPr/>
          </p:nvSpPr>
          <p:spPr bwMode="auto">
            <a:xfrm>
              <a:off x="96" y="528"/>
              <a:ext cx="144" cy="144"/>
            </a:xfrm>
            <a:prstGeom prst="ellipse">
              <a:avLst/>
            </a:prstGeom>
            <a:solidFill>
              <a:srgbClr val="356E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bg-BG" sz="2400">
                <a:latin typeface="Times New Roman" pitchFamily="18" charset="0"/>
              </a:endParaRPr>
            </a:p>
          </p:txBody>
        </p:sp>
        <p:sp>
          <p:nvSpPr>
            <p:cNvPr id="113674" name="Oval 10"/>
            <p:cNvSpPr>
              <a:spLocks noChangeArrowheads="1"/>
            </p:cNvSpPr>
            <p:nvPr/>
          </p:nvSpPr>
          <p:spPr bwMode="auto">
            <a:xfrm>
              <a:off x="340" y="528"/>
              <a:ext cx="144" cy="144"/>
            </a:xfrm>
            <a:prstGeom prst="ellipse">
              <a:avLst/>
            </a:prstGeom>
            <a:solidFill>
              <a:srgbClr val="5098B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bg-BG" sz="2400">
                <a:latin typeface="Times New Roman" pitchFamily="18" charset="0"/>
              </a:endParaRPr>
            </a:p>
          </p:txBody>
        </p:sp>
        <p:sp>
          <p:nvSpPr>
            <p:cNvPr id="113675" name="Oval 11"/>
            <p:cNvSpPr>
              <a:spLocks noChangeArrowheads="1"/>
            </p:cNvSpPr>
            <p:nvPr/>
          </p:nvSpPr>
          <p:spPr bwMode="auto">
            <a:xfrm>
              <a:off x="584" y="528"/>
              <a:ext cx="144" cy="144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bg-BG" sz="2400">
                <a:latin typeface="Times New Roman" pitchFamily="18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76" r:id="rId2"/>
    <p:sldLayoutId id="2147483677" r:id="rId3"/>
    <p:sldLayoutId id="2147483678" r:id="rId4"/>
    <p:sldLayoutId id="2147483680" r:id="rId5"/>
    <p:sldLayoutId id="2147483681" r:id="rId6"/>
    <p:sldLayoutId id="2147483683" r:id="rId7"/>
    <p:sldLayoutId id="2147483684" r:id="rId8"/>
    <p:sldLayoutId id="2147483685" r:id="rId9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01638" indent="-401638" algn="l" rtl="0" fontAlgn="base">
        <a:spcBef>
          <a:spcPct val="20000"/>
        </a:spcBef>
        <a:spcAft>
          <a:spcPct val="25000"/>
        </a:spcAft>
        <a:buClr>
          <a:srgbClr val="5EA1C2"/>
        </a:buClr>
        <a:buSzPct val="75000"/>
        <a:buFont typeface="Wingdings 3" pitchFamily="18" charset="2"/>
        <a:buChar char=""/>
        <a:defRPr sz="2600">
          <a:solidFill>
            <a:schemeClr val="tx2"/>
          </a:solidFill>
          <a:latin typeface="+mn-lt"/>
          <a:ea typeface="+mn-ea"/>
          <a:cs typeface="+mn-cs"/>
        </a:defRPr>
      </a:lvl1pPr>
      <a:lvl2pPr marL="801688" indent="-228600" algn="l" rtl="0" fontAlgn="base">
        <a:spcBef>
          <a:spcPct val="20000"/>
        </a:spcBef>
        <a:spcAft>
          <a:spcPct val="0"/>
        </a:spcAft>
        <a:buClr>
          <a:srgbClr val="5F5F5F"/>
        </a:buClr>
        <a:buSzPct val="65000"/>
        <a:buFont typeface="Wingdings" pitchFamily="2" charset="2"/>
        <a:buChar char="§"/>
        <a:defRPr sz="2500">
          <a:solidFill>
            <a:schemeClr val="tx2"/>
          </a:solidFill>
          <a:latin typeface="+mn-lt"/>
        </a:defRPr>
      </a:lvl2pPr>
      <a:lvl3pPr marL="1144588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2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76450" y="904874"/>
            <a:ext cx="6477000" cy="1847995"/>
          </a:xfrm>
        </p:spPr>
        <p:txBody>
          <a:bodyPr>
            <a:noAutofit/>
          </a:bodyPr>
          <a:lstStyle/>
          <a:p>
            <a:r>
              <a:rPr lang="bg-BG" dirty="0">
                <a:effectLst/>
              </a:rPr>
              <a:t>П</a:t>
            </a:r>
            <a:r>
              <a:rPr lang="bg-BG" dirty="0" smtClean="0">
                <a:effectLst/>
              </a:rPr>
              <a:t>роект на Актуализиран документ за изпълнение на Областната стратегия за развитие на област Габрово 2014-2020 г.</a:t>
            </a:r>
            <a:endParaRPr lang="bg-BG" sz="2800" dirty="0">
              <a:effectLst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84244" y="5977340"/>
            <a:ext cx="16495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bg-BG" sz="1600" b="1" dirty="0" smtClean="0">
                <a:solidFill>
                  <a:schemeClr val="bg1"/>
                </a:solidFill>
              </a:rPr>
              <a:t>Габрово</a:t>
            </a:r>
          </a:p>
          <a:p>
            <a:pPr algn="l"/>
            <a:r>
              <a:rPr lang="bg-BG" sz="1600" b="1" dirty="0" smtClean="0">
                <a:solidFill>
                  <a:schemeClr val="bg1"/>
                </a:solidFill>
              </a:rPr>
              <a:t>27 март 2018 г.</a:t>
            </a:r>
            <a:endParaRPr lang="bg-BG" sz="16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316" y="2774275"/>
            <a:ext cx="4776928" cy="378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Актуализация </a:t>
            </a:r>
            <a:r>
              <a:rPr lang="ru-RU" sz="2800" dirty="0"/>
              <a:t>на ОСР на </a:t>
            </a:r>
            <a:r>
              <a:rPr lang="ru-RU" sz="2800" dirty="0" err="1"/>
              <a:t>област</a:t>
            </a:r>
            <a:r>
              <a:rPr lang="ru-RU" sz="2800" dirty="0"/>
              <a:t> Габрово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4925" y="1647825"/>
            <a:ext cx="7229475" cy="4114800"/>
          </a:xfrm>
        </p:spPr>
        <p:txBody>
          <a:bodyPr/>
          <a:lstStyle/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bg-BG" sz="2000" dirty="0"/>
              <a:t>С приемането през 2015 г. на Иновационната стратегия за интелигентна специализация на Република България 2014-2020 г. (ИСИС) като регионален фокус за СЦР са посочени тематичните област „Мехатроника и чисти технологии“, „Информатика и ИКТ“ и „Индустрия за здравословен живот и биотехнологии“. Приета с Решение № 857 на Министерския съвет от 3 ноември 2015 г.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bg-BG" sz="2000" dirty="0" smtClean="0"/>
              <a:t>Предвид характера на икономиката на област Габрово, подкрепата за иновационни и инвестиционни дейности за повишаване на конкурентоспособността на МСП може да бъде насочена в тематични области „Мехатроника и чисти технологии“, „Информатика и ИКТ“. </a:t>
            </a:r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197212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Актуализация </a:t>
            </a:r>
            <a:r>
              <a:rPr lang="ru-RU" sz="2800" dirty="0"/>
              <a:t>на ОСР на </a:t>
            </a:r>
            <a:r>
              <a:rPr lang="ru-RU" sz="2800" dirty="0" err="1"/>
              <a:t>област</a:t>
            </a:r>
            <a:r>
              <a:rPr lang="ru-RU" sz="2800" dirty="0"/>
              <a:t> Габрово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4925" y="1647825"/>
            <a:ext cx="7229475" cy="4114800"/>
          </a:xfrm>
        </p:spPr>
        <p:txBody>
          <a:bodyPr/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bg-BG" sz="2000" b="1" dirty="0" smtClean="0"/>
              <a:t>Управленски приоритети „Мехатроника и чисти технологии“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47675" algn="l"/>
              </a:tabLst>
            </a:pPr>
            <a:endParaRPr lang="bg-BG" sz="2000" dirty="0" smtClean="0"/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47675" algn="l"/>
              </a:tabLst>
            </a:pPr>
            <a:r>
              <a:rPr lang="bg-BG" sz="2000" dirty="0" smtClean="0"/>
              <a:t>→	създаване на ефективно работещи институционални механизми за сътрудничество по веригата образование-наука-икономика;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47675" algn="l"/>
              </a:tabLst>
            </a:pPr>
            <a:endParaRPr lang="bg-BG" sz="2000" dirty="0" smtClean="0"/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47675" algn="l"/>
              </a:tabLst>
            </a:pPr>
            <a:r>
              <a:rPr lang="bg-BG" sz="2000" dirty="0" smtClean="0"/>
              <a:t>→	активизиране на заинтересованите страни, включително засилване на сътрудничеството между клъстерите в тематичната област с други участници в иновационната система.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ru-RU" sz="20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ru-RU" sz="20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4431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Актуализация </a:t>
            </a:r>
            <a:r>
              <a:rPr lang="ru-RU" sz="2800" dirty="0"/>
              <a:t>на ОСР на </a:t>
            </a:r>
            <a:r>
              <a:rPr lang="bg-BG" sz="2800" dirty="0" smtClean="0"/>
              <a:t>област</a:t>
            </a:r>
            <a:r>
              <a:rPr lang="ru-RU" sz="2800" dirty="0" smtClean="0"/>
              <a:t> </a:t>
            </a:r>
            <a:r>
              <a:rPr lang="ru-RU" sz="2800" dirty="0"/>
              <a:t>Габрово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3975" y="1543050"/>
            <a:ext cx="7229475" cy="41148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bg-BG" sz="2000" b="1" dirty="0" smtClean="0"/>
              <a:t>Технологични приоритети „Мехатроника и чисти технологии“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361950" algn="l"/>
              </a:tabLst>
            </a:pPr>
            <a:r>
              <a:rPr lang="ru-RU" sz="2000" dirty="0" smtClean="0"/>
              <a:t>→</a:t>
            </a:r>
            <a:r>
              <a:rPr lang="ru-RU" sz="2000" dirty="0"/>
              <a:t>	</a:t>
            </a:r>
            <a:r>
              <a:rPr lang="bg-BG" sz="2000" dirty="0" smtClean="0"/>
              <a:t>високо-технологични мехатронни компоненти и системи, с акцент върху транспорта, уредостроенето и машиностроенето с участие в над-национална производствена верига;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361950" algn="l"/>
              </a:tabLst>
            </a:pPr>
            <a:r>
              <a:rPr lang="bg-BG" sz="2000" dirty="0" smtClean="0"/>
              <a:t>→	роботика и автоматизация на процеси, в т.ч. 3-D моделиране и прототипиране на автоматизирани системи, инженеринг, реинженеринг;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361950" algn="l"/>
              </a:tabLst>
            </a:pPr>
            <a:r>
              <a:rPr lang="bg-BG" sz="2000" dirty="0" smtClean="0"/>
              <a:t>→	производство на базови елементи, детайли, възли и оборудване, вграждани като част от мехатронен агрегат или самостоятелно съставляващи такъв агрегат;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361950" algn="l"/>
              </a:tabLst>
            </a:pPr>
            <a:r>
              <a:rPr lang="bg-BG" sz="2000" dirty="0" smtClean="0"/>
              <a:t>→	системи за автоматизирано и софтуерно подпомагано управление с приложе-ние в производството;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361950" algn="l"/>
              </a:tabLst>
            </a:pPr>
            <a:r>
              <a:rPr lang="bg-BG" sz="2000" dirty="0" smtClean="0"/>
              <a:t>→	ниско енергийни и ниско ресурсоемки производствени технологии</a:t>
            </a:r>
            <a:r>
              <a:rPr lang="ru-RU" sz="2000" dirty="0" smtClean="0"/>
              <a:t>.</a:t>
            </a:r>
            <a:endParaRPr lang="ru-RU" sz="20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ru-RU" sz="20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9753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Актуализация </a:t>
            </a:r>
            <a:r>
              <a:rPr lang="ru-RU" sz="2800" dirty="0"/>
              <a:t>на ОСР на </a:t>
            </a:r>
            <a:r>
              <a:rPr lang="ru-RU" sz="2800" dirty="0" err="1"/>
              <a:t>област</a:t>
            </a:r>
            <a:r>
              <a:rPr lang="ru-RU" sz="2800" dirty="0"/>
              <a:t> Габрово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4925" y="1647825"/>
            <a:ext cx="7229475" cy="4114800"/>
          </a:xfrm>
        </p:spPr>
        <p:txBody>
          <a:bodyPr/>
          <a:lstStyle/>
          <a:p>
            <a:pPr marL="0" lvl="0" indent="0">
              <a:buNone/>
            </a:pPr>
            <a:r>
              <a:rPr lang="bg-BG" sz="2000" b="1" dirty="0"/>
              <a:t>Продуктови приоритети „Мехатроника и чисти технологии</a:t>
            </a:r>
            <a:r>
              <a:rPr lang="bg-BG" sz="2000" b="1" dirty="0" smtClean="0"/>
              <a:t>“</a:t>
            </a:r>
          </a:p>
          <a:p>
            <a:pPr marL="0" lvl="0" indent="0" algn="just">
              <a:buNone/>
              <a:tabLst>
                <a:tab pos="361950" algn="l"/>
              </a:tabLst>
            </a:pPr>
            <a:r>
              <a:rPr lang="ru-RU" sz="2000" dirty="0" smtClean="0"/>
              <a:t>→</a:t>
            </a:r>
            <a:r>
              <a:rPr lang="ru-RU" sz="2000" dirty="0"/>
              <a:t>	</a:t>
            </a:r>
            <a:r>
              <a:rPr lang="bg-BG" sz="2000" dirty="0" smtClean="0"/>
              <a:t>разработване </a:t>
            </a:r>
            <a:r>
              <a:rPr lang="bg-BG" sz="2000" dirty="0"/>
              <a:t>на нова генерация интелигентни системи за производство;</a:t>
            </a:r>
          </a:p>
          <a:p>
            <a:pPr marL="0" lvl="0" indent="0" algn="just">
              <a:buNone/>
              <a:tabLst>
                <a:tab pos="361950" algn="l"/>
              </a:tabLst>
            </a:pPr>
            <a:r>
              <a:rPr lang="ru-RU" sz="2000" dirty="0"/>
              <a:t>→	</a:t>
            </a:r>
            <a:r>
              <a:rPr lang="bg-BG" sz="2000" dirty="0" smtClean="0"/>
              <a:t>адаптивни </a:t>
            </a:r>
            <a:r>
              <a:rPr lang="bg-BG" sz="2000" dirty="0"/>
              <a:t>системи;</a:t>
            </a:r>
          </a:p>
          <a:p>
            <a:pPr marL="0" lvl="0" indent="0" algn="just">
              <a:buNone/>
              <a:tabLst>
                <a:tab pos="361950" algn="l"/>
              </a:tabLst>
            </a:pPr>
            <a:r>
              <a:rPr lang="ru-RU" sz="2000" dirty="0"/>
              <a:t>→	</a:t>
            </a:r>
            <a:r>
              <a:rPr lang="bg-BG" sz="2000" dirty="0" smtClean="0"/>
              <a:t>безопасни </a:t>
            </a:r>
            <a:r>
              <a:rPr lang="bg-BG" sz="2000" dirty="0"/>
              <a:t>и здравословни взаимодействия човек-машина;</a:t>
            </a:r>
          </a:p>
          <a:p>
            <a:pPr marL="0" lvl="0" indent="0" algn="just">
              <a:buNone/>
              <a:tabLst>
                <a:tab pos="361950" algn="l"/>
              </a:tabLst>
            </a:pPr>
            <a:r>
              <a:rPr lang="ru-RU" sz="2000" dirty="0"/>
              <a:t>→	</a:t>
            </a:r>
            <a:r>
              <a:rPr lang="bg-BG" sz="2000" dirty="0" smtClean="0"/>
              <a:t>нови </a:t>
            </a:r>
            <a:r>
              <a:rPr lang="bg-BG" sz="2000" dirty="0"/>
              <a:t>бизнес модели за цялостни решения;</a:t>
            </a:r>
          </a:p>
          <a:p>
            <a:pPr marL="0" lvl="0" indent="0" algn="just">
              <a:buNone/>
              <a:tabLst>
                <a:tab pos="361950" algn="l"/>
              </a:tabLst>
            </a:pPr>
            <a:r>
              <a:rPr lang="ru-RU" sz="2000" dirty="0"/>
              <a:t>→	</a:t>
            </a:r>
            <a:r>
              <a:rPr lang="bg-BG" sz="2000" dirty="0" smtClean="0"/>
              <a:t>материали </a:t>
            </a:r>
            <a:r>
              <a:rPr lang="bg-BG" sz="2000" dirty="0"/>
              <a:t>и технологии с висока енергийна и ресурсна ефективност.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8122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Актуализация </a:t>
            </a:r>
            <a:r>
              <a:rPr lang="ru-RU" sz="2800" dirty="0"/>
              <a:t>на ОСР на </a:t>
            </a:r>
            <a:r>
              <a:rPr lang="bg-BG" sz="2800" dirty="0" smtClean="0"/>
              <a:t>област</a:t>
            </a:r>
            <a:r>
              <a:rPr lang="ru-RU" sz="2800" dirty="0" smtClean="0"/>
              <a:t> </a:t>
            </a:r>
            <a:r>
              <a:rPr lang="ru-RU" sz="2800" dirty="0"/>
              <a:t>Габрово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4925" y="1647825"/>
            <a:ext cx="7229475" cy="4114800"/>
          </a:xfrm>
        </p:spPr>
        <p:txBody>
          <a:bodyPr/>
          <a:lstStyle/>
          <a:p>
            <a:pPr marL="0" lvl="0" indent="0">
              <a:buNone/>
            </a:pPr>
            <a:r>
              <a:rPr lang="bg-BG" sz="2000" b="1" dirty="0" smtClean="0"/>
              <a:t>Управленски приоритети „Информатика и ИКТ“</a:t>
            </a:r>
          </a:p>
          <a:p>
            <a:pPr marL="0" lvl="0" indent="0" algn="just">
              <a:buNone/>
              <a:tabLst>
                <a:tab pos="361950" algn="l"/>
              </a:tabLst>
            </a:pPr>
            <a:r>
              <a:rPr lang="bg-BG" sz="2000" dirty="0" smtClean="0"/>
              <a:t>→</a:t>
            </a:r>
            <a:r>
              <a:rPr lang="bg-BG" sz="2000" b="1" dirty="0" smtClean="0"/>
              <a:t>	</a:t>
            </a:r>
            <a:r>
              <a:rPr lang="bg-BG" sz="2000" dirty="0" smtClean="0"/>
              <a:t>преодоляване изоставането в навлизането на цифровизацията в икономиката, бизнеса и администрацията</a:t>
            </a:r>
          </a:p>
          <a:p>
            <a:pPr marL="0" lvl="0" indent="0" algn="just">
              <a:buNone/>
              <a:tabLst>
                <a:tab pos="361950" algn="l"/>
              </a:tabLst>
            </a:pPr>
            <a:r>
              <a:rPr lang="bg-BG" sz="2000" dirty="0" smtClean="0"/>
              <a:t>→	ускорено усвояване на технологии, методи и др., подобряващи ресурсната ефективност и прилагането на ИКТ в предприятията от цялата икономика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562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Актуализация </a:t>
            </a:r>
            <a:r>
              <a:rPr lang="ru-RU" sz="2800" dirty="0"/>
              <a:t>на ОСР на </a:t>
            </a:r>
            <a:r>
              <a:rPr lang="bg-BG" sz="2800" dirty="0" smtClean="0"/>
              <a:t>област</a:t>
            </a:r>
            <a:r>
              <a:rPr lang="ru-RU" sz="2800" dirty="0" smtClean="0"/>
              <a:t> </a:t>
            </a:r>
            <a:r>
              <a:rPr lang="ru-RU" sz="2800" dirty="0"/>
              <a:t>Габрово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4425" y="1647825"/>
            <a:ext cx="7419975" cy="4114800"/>
          </a:xfrm>
        </p:spPr>
        <p:txBody>
          <a:bodyPr/>
          <a:lstStyle/>
          <a:p>
            <a:pPr marL="0" lvl="0" indent="0">
              <a:buNone/>
            </a:pPr>
            <a:r>
              <a:rPr lang="bg-BG" sz="2000" b="1" dirty="0" smtClean="0"/>
              <a:t>Технологични приоритети „Информатика и ИКТ“</a:t>
            </a:r>
          </a:p>
          <a:p>
            <a:pPr marL="0" lvl="0" indent="0" algn="just">
              <a:buNone/>
            </a:pPr>
            <a:r>
              <a:rPr lang="bg-BG" sz="2000" dirty="0" smtClean="0"/>
              <a:t>→ Интернет на нещата, „умни“ сгради, транспортни средства, вграждане във всички типове устройства, преход от сензори към системи, предприемащи действия, здравни ИКТ устройства за носене, наблюдаващи здравето и физическото състояние на хората;</a:t>
            </a:r>
          </a:p>
          <a:p>
            <a:pPr marL="0" lvl="0" indent="0" algn="just">
              <a:buNone/>
            </a:pPr>
            <a:r>
              <a:rPr lang="bg-BG" sz="2000" dirty="0" smtClean="0"/>
              <a:t>→ „големи данни“ и комплексен аналитичен софтуер, „изкуствен интелект“, индустриализация на аналитичната дейност и бизнес информацията (BI), персонализация на рекламно съдържание, генерирано от роботизирани системи;</a:t>
            </a:r>
          </a:p>
          <a:p>
            <a:pPr marL="0" lvl="0" indent="0" algn="just">
              <a:buNone/>
            </a:pPr>
            <a:r>
              <a:rPr lang="bg-BG" sz="2000" dirty="0" smtClean="0"/>
              <a:t>→ роботизирани системи, съревноваващи се за работа с хора, автономни хардуерни и софтуерни системи, развитие на допълваща (augmented) и виртуална реалност;</a:t>
            </a:r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18204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Актуализация </a:t>
            </a:r>
            <a:r>
              <a:rPr lang="ru-RU" sz="2800" dirty="0"/>
              <a:t>на ОСР на </a:t>
            </a:r>
            <a:r>
              <a:rPr lang="bg-BG" sz="2800" dirty="0" smtClean="0"/>
              <a:t>област</a:t>
            </a:r>
            <a:r>
              <a:rPr lang="ru-RU" sz="2800" dirty="0" smtClean="0"/>
              <a:t> </a:t>
            </a:r>
            <a:r>
              <a:rPr lang="ru-RU" sz="2800" dirty="0"/>
              <a:t>Габрово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4901" y="1647825"/>
            <a:ext cx="7429500" cy="4114800"/>
          </a:xfrm>
        </p:spPr>
        <p:txBody>
          <a:bodyPr/>
          <a:lstStyle/>
          <a:p>
            <a:pPr marL="0" lvl="0" indent="0">
              <a:buNone/>
            </a:pPr>
            <a:r>
              <a:rPr lang="bg-BG" sz="2000" b="1" dirty="0" smtClean="0"/>
              <a:t>Технологични приоритети „Информатика и ИКТ“</a:t>
            </a:r>
          </a:p>
          <a:p>
            <a:pPr marL="0" lvl="0" indent="0" algn="just">
              <a:buNone/>
              <a:tabLst>
                <a:tab pos="361950" algn="l"/>
              </a:tabLst>
            </a:pPr>
            <a:r>
              <a:rPr lang="bg-BG" sz="2000" dirty="0" smtClean="0"/>
              <a:t>→ облачни технологии като услуга, сигурност на потребителите, сигурност в облака, персонална идентификация</a:t>
            </a:r>
          </a:p>
          <a:p>
            <a:pPr marL="0" lvl="0" indent="0" algn="just">
              <a:buNone/>
              <a:tabLst>
                <a:tab pos="361950" algn="l"/>
              </a:tabLst>
            </a:pPr>
            <a:r>
              <a:rPr lang="bg-BG" sz="2000" dirty="0" smtClean="0"/>
              <a:t>→ социални технологии, мобилни комуникации, обмен и сигурност на информация като единна цифрова екосистема</a:t>
            </a:r>
          </a:p>
          <a:p>
            <a:pPr marL="0" lvl="0" indent="0" algn="just">
              <a:buNone/>
              <a:tabLst>
                <a:tab pos="361950" algn="l"/>
              </a:tabLst>
            </a:pPr>
            <a:r>
              <a:rPr lang="bg-BG" sz="2000" dirty="0" smtClean="0"/>
              <a:t>→ преосмисляне и пълно обновяване на базовите технологии за управление на бизнеса и администрацията (ERP, CRM, HRM), е-търговията, трансформиране на администрацията, здравните грижи и образованието;</a:t>
            </a:r>
          </a:p>
          <a:p>
            <a:pPr marL="0" lvl="0" indent="0" algn="just">
              <a:buNone/>
              <a:tabLst>
                <a:tab pos="361950" algn="l"/>
              </a:tabLst>
            </a:pPr>
            <a:r>
              <a:rPr lang="bg-BG" sz="2000" dirty="0" smtClean="0"/>
              <a:t>→ технологии въвеждащи нови парадигми (Disruptive technology).</a:t>
            </a:r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370580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Актуализация </a:t>
            </a:r>
            <a:r>
              <a:rPr lang="ru-RU" sz="2800" dirty="0"/>
              <a:t>на ОСР на </a:t>
            </a:r>
            <a:r>
              <a:rPr lang="bg-BG" sz="2800" dirty="0" smtClean="0"/>
              <a:t>област</a:t>
            </a:r>
            <a:r>
              <a:rPr lang="ru-RU" sz="2800" dirty="0" smtClean="0"/>
              <a:t> </a:t>
            </a:r>
            <a:r>
              <a:rPr lang="ru-RU" sz="2800" dirty="0"/>
              <a:t>Габрово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4925" y="1647825"/>
            <a:ext cx="7229475" cy="4114800"/>
          </a:xfrm>
        </p:spPr>
        <p:txBody>
          <a:bodyPr/>
          <a:lstStyle/>
          <a:p>
            <a:pPr marL="0" lvl="0" indent="0">
              <a:buNone/>
            </a:pPr>
            <a:r>
              <a:rPr lang="bg-BG" sz="2000" b="1" dirty="0"/>
              <a:t>Продуктови приоритети „Информатика и ИКТ“</a:t>
            </a:r>
          </a:p>
          <a:p>
            <a:pPr marL="0" lvl="0" indent="0" algn="just">
              <a:buNone/>
            </a:pPr>
            <a:r>
              <a:rPr lang="ru-RU" sz="2000" dirty="0"/>
              <a:t>→ </a:t>
            </a:r>
            <a:r>
              <a:rPr lang="bg-BG" sz="2000" dirty="0" smtClean="0"/>
              <a:t>интерактивни </a:t>
            </a:r>
            <a:r>
              <a:rPr lang="bg-BG" sz="2000" dirty="0"/>
              <a:t>уеб и мобилни приложения на основата на стандартите HTML5/CSS3 за различни операционни системи, мобилни и други достъпни технологии за 3 милиарда дигитално изключени към момента;</a:t>
            </a:r>
          </a:p>
          <a:p>
            <a:pPr marL="0" lvl="0" indent="0" algn="just">
              <a:buNone/>
            </a:pPr>
            <a:r>
              <a:rPr lang="ru-RU" sz="2000" dirty="0"/>
              <a:t>→ </a:t>
            </a:r>
            <a:r>
              <a:rPr lang="bg-BG" sz="2000" dirty="0" smtClean="0"/>
              <a:t>услуги</a:t>
            </a:r>
            <a:r>
              <a:rPr lang="bg-BG" sz="2000" dirty="0"/>
              <a:t>, включващи всички софтуерни ниши в сектора: от аутсорсинг до развитие на собствени софтуерни продукти, R&amp;D дейности и др.;</a:t>
            </a:r>
          </a:p>
          <a:p>
            <a:pPr marL="0" lvl="0" indent="0" algn="just">
              <a:buNone/>
            </a:pPr>
            <a:r>
              <a:rPr lang="ru-RU" sz="2000" dirty="0"/>
              <a:t>→ </a:t>
            </a:r>
            <a:r>
              <a:rPr lang="bg-BG" sz="2000" dirty="0" smtClean="0"/>
              <a:t>създаването/брандирането </a:t>
            </a:r>
            <a:r>
              <a:rPr lang="bg-BG" sz="2000" dirty="0"/>
              <a:t>на собствени марки хардуер може да бъде фокусирано върху персонализирани/единични серии продукти, ориентирани в по-тесни пазарни ниши;</a:t>
            </a:r>
          </a:p>
          <a:p>
            <a:pPr marL="0" lvl="0" indent="0" algn="just">
              <a:buNone/>
            </a:pPr>
            <a:r>
              <a:rPr lang="ru-RU" sz="2000" dirty="0"/>
              <a:t>→ </a:t>
            </a:r>
            <a:r>
              <a:rPr lang="bg-BG" sz="2000" dirty="0" smtClean="0"/>
              <a:t>разнообразни </a:t>
            </a:r>
            <a:r>
              <a:rPr lang="bg-BG" sz="2000" dirty="0"/>
              <a:t>продукти/услуги базирани на новите ИКТ</a:t>
            </a:r>
            <a:r>
              <a:rPr lang="bg-BG" sz="2000" dirty="0" smtClean="0"/>
              <a:t>.</a:t>
            </a:r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273887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1383" y="2257819"/>
            <a:ext cx="5486400" cy="566738"/>
          </a:xfrm>
        </p:spPr>
        <p:txBody>
          <a:bodyPr/>
          <a:lstStyle/>
          <a:p>
            <a:r>
              <a:rPr lang="bg-BG" sz="3600" dirty="0" smtClean="0"/>
              <a:t>Благодаря за вниманието!</a:t>
            </a:r>
            <a:endParaRPr lang="bg-BG" sz="3600" dirty="0"/>
          </a:p>
        </p:txBody>
      </p:sp>
    </p:spTree>
    <p:extLst>
      <p:ext uri="{BB962C8B-B14F-4D97-AF65-F5344CB8AC3E}">
        <p14:creationId xmlns:p14="http://schemas.microsoft.com/office/powerpoint/2010/main" val="251111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Актуализация </a:t>
            </a:r>
            <a:r>
              <a:rPr lang="ru-RU" sz="2800" dirty="0"/>
              <a:t>на ОСР на </a:t>
            </a:r>
            <a:r>
              <a:rPr lang="bg-BG" sz="2800" dirty="0" smtClean="0"/>
              <a:t>област</a:t>
            </a:r>
            <a:r>
              <a:rPr lang="ru-RU" sz="2800" dirty="0" smtClean="0"/>
              <a:t> </a:t>
            </a:r>
            <a:r>
              <a:rPr lang="ru-RU" sz="2800" dirty="0"/>
              <a:t>Габрово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4925" y="1571624"/>
            <a:ext cx="7229475" cy="4695825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bg-BG" sz="2000" b="1" dirty="0" smtClean="0"/>
              <a:t>Мотиви</a:t>
            </a:r>
            <a:r>
              <a:rPr lang="bg-BG" sz="2000" dirty="0" smtClean="0"/>
              <a:t>: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bg-BG" sz="2000" dirty="0" smtClean="0"/>
              <a:t>налице са промени в свързаното национално законодателство, които следва да бъдат отразени в ОСР на област Габрово;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bg-BG" sz="2000" dirty="0" smtClean="0"/>
              <a:t>налице са промени в териториалния обхват на районите за целенасочена подкрепа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bg-BG" sz="2000" b="1" dirty="0" smtClean="0"/>
              <a:t>Промени</a:t>
            </a:r>
            <a:r>
              <a:rPr lang="bg-BG" sz="2000" dirty="0" smtClean="0"/>
              <a:t>: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bg-BG" sz="2000" dirty="0" smtClean="0"/>
              <a:t>териториалния обхват на район за целенасочена подкрепа</a:t>
            </a:r>
          </a:p>
          <a:p>
            <a:pPr algn="just"/>
            <a:r>
              <a:rPr lang="bg-BG" sz="2000" dirty="0" smtClean="0"/>
              <a:t>допълване на съдържанието на ОСР с мерките и средствата за реализация на дейности в районите за целенасочена подкрепа</a:t>
            </a:r>
          </a:p>
          <a:p>
            <a:pPr algn="just"/>
            <a:r>
              <a:rPr lang="bg-BG" sz="2000" dirty="0" smtClean="0"/>
              <a:t>допълнения, посочващи приоритетните за областта тематични области за интелигентна специализация</a:t>
            </a:r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82527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Актуализация </a:t>
            </a:r>
            <a:r>
              <a:rPr lang="ru-RU" sz="2800" dirty="0"/>
              <a:t>на ОСР на </a:t>
            </a:r>
            <a:r>
              <a:rPr lang="bg-BG" sz="2800" dirty="0" smtClean="0"/>
              <a:t>област</a:t>
            </a:r>
            <a:r>
              <a:rPr lang="ru-RU" sz="2800" dirty="0" smtClean="0"/>
              <a:t> </a:t>
            </a:r>
            <a:r>
              <a:rPr lang="ru-RU" sz="2800" dirty="0"/>
              <a:t>Габрово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4925" y="1647825"/>
            <a:ext cx="7229475" cy="4419600"/>
          </a:xfrm>
        </p:spPr>
        <p:txBody>
          <a:bodyPr/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ru-RU" sz="1600" dirty="0"/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bg-BG" sz="2000" dirty="0" smtClean="0"/>
              <a:t>С промени в ЗРР през 2016 г. е изменен подхода за определяне на териториалния обхват на районите за целенасочена подкрепа. Дефинираните осем (демографски, икономически, инфраструктурни) показателя са заменени със синтетичния показател „категория община“, определен съгласно Закона за административно-териториалното устройство на Република България, допълнен с показатели, допълнително отчитащи геог-рафските характеристики на територията на общината – планински или полупланински релеф, наличие на досег с държавна граница.</a:t>
            </a:r>
          </a:p>
        </p:txBody>
      </p:sp>
    </p:spTree>
    <p:extLst>
      <p:ext uri="{BB962C8B-B14F-4D97-AF65-F5344CB8AC3E}">
        <p14:creationId xmlns:p14="http://schemas.microsoft.com/office/powerpoint/2010/main" val="283581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Актуализация </a:t>
            </a:r>
            <a:r>
              <a:rPr lang="ru-RU" sz="2800" dirty="0"/>
              <a:t>на ОСР на </a:t>
            </a:r>
            <a:r>
              <a:rPr lang="bg-BG" sz="2800" dirty="0" smtClean="0"/>
              <a:t>област</a:t>
            </a:r>
            <a:r>
              <a:rPr lang="ru-RU" sz="2800" dirty="0" smtClean="0"/>
              <a:t> </a:t>
            </a:r>
            <a:r>
              <a:rPr lang="ru-RU" sz="2800" dirty="0"/>
              <a:t>Габрово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4925" y="1647825"/>
            <a:ext cx="7229475" cy="4419600"/>
          </a:xfrm>
        </p:spPr>
        <p:txBody>
          <a:bodyPr/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bg-BG" sz="2000" dirty="0" smtClean="0"/>
              <a:t>Съотнасянето </a:t>
            </a:r>
            <a:r>
              <a:rPr lang="bg-BG" sz="2000" dirty="0"/>
              <a:t>на общините в област Габрово към посочените показатели е извършено въз основа на предвижданията на </a:t>
            </a:r>
            <a:r>
              <a:rPr lang="bg-BG" sz="2000" dirty="0" smtClean="0"/>
              <a:t>Закона за административно-териториалното устройство на Република България и </a:t>
            </a:r>
            <a:r>
              <a:rPr lang="bg-BG" sz="2000" dirty="0"/>
              <a:t>географски обхват на планински и полупланински райони, определен от Институт по геофизика, геодезия и география при </a:t>
            </a:r>
            <a:r>
              <a:rPr lang="bg-BG" sz="2000" dirty="0" smtClean="0"/>
              <a:t>БАН.</a:t>
            </a:r>
            <a:endParaRPr lang="ru-RU" sz="2000" dirty="0"/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bg-BG" sz="2000" b="1" dirty="0" smtClean="0"/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bg-BG" sz="2000" b="1" dirty="0" smtClean="0"/>
              <a:t>Едновременното изпълнение на условията за определяне като райони за целенасочено въздействие е валидно за три от общините в областта – Севлиево, Дряново и Трявна.</a:t>
            </a:r>
            <a:r>
              <a:rPr lang="bg-BG" sz="2000" dirty="0" smtClean="0"/>
              <a:t> Те са съседни общини от втора и трета категория, отговарящи на определението за „полупланински район“.</a:t>
            </a:r>
          </a:p>
        </p:txBody>
      </p:sp>
    </p:spTree>
    <p:extLst>
      <p:ext uri="{BB962C8B-B14F-4D97-AF65-F5344CB8AC3E}">
        <p14:creationId xmlns:p14="http://schemas.microsoft.com/office/powerpoint/2010/main" val="349389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Актуализация </a:t>
            </a:r>
            <a:r>
              <a:rPr lang="ru-RU" sz="2800" dirty="0"/>
              <a:t>на ОСР на </a:t>
            </a:r>
            <a:r>
              <a:rPr lang="bg-BG" sz="2800" dirty="0" smtClean="0"/>
              <a:t>област</a:t>
            </a:r>
            <a:r>
              <a:rPr lang="ru-RU" sz="2800" dirty="0" smtClean="0"/>
              <a:t> </a:t>
            </a:r>
            <a:r>
              <a:rPr lang="ru-RU" sz="2800" dirty="0"/>
              <a:t>Габрово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4925" y="1904999"/>
            <a:ext cx="7229475" cy="3857625"/>
          </a:xfrm>
        </p:spPr>
        <p:txBody>
          <a:bodyPr/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bg-BG" sz="2000" dirty="0" smtClean="0"/>
              <a:t>За определяне </a:t>
            </a:r>
            <a:r>
              <a:rPr lang="bg-BG" sz="2000" dirty="0"/>
              <a:t>на приоритетни мерки за реализация на дейности в Района за целенасочено въздействие, обхващащ територията на общините Севлиево, Дряново и Трявна </a:t>
            </a:r>
            <a:r>
              <a:rPr lang="bg-BG" sz="2000" dirty="0" smtClean="0"/>
              <a:t>е приложен </a:t>
            </a:r>
            <a:r>
              <a:rPr lang="bg-BG" sz="2000" dirty="0"/>
              <a:t>подход, при който се </a:t>
            </a:r>
            <a:r>
              <a:rPr lang="bg-BG" sz="2000" b="1" dirty="0"/>
              <a:t>идентифицират значими нужди/проекти </a:t>
            </a:r>
            <a:r>
              <a:rPr lang="bg-BG" sz="2000" dirty="0"/>
              <a:t>в съответната община, </a:t>
            </a:r>
            <a:r>
              <a:rPr lang="bg-BG" sz="2000" b="1" dirty="0"/>
              <a:t>които не биха могли да получат финансиране/да бъдат осъществени с подкрепата на действащите в периода механизми за финансиране </a:t>
            </a:r>
            <a:r>
              <a:rPr lang="bg-BG" sz="2000" dirty="0"/>
              <a:t>изпълнението на общинските планове за </a:t>
            </a:r>
            <a:r>
              <a:rPr lang="bg-BG" sz="2000" dirty="0" smtClean="0"/>
              <a:t>развитие.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val="64256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Актуализация </a:t>
            </a:r>
            <a:r>
              <a:rPr lang="ru-RU" sz="2800" dirty="0"/>
              <a:t>на ОСР на </a:t>
            </a:r>
            <a:r>
              <a:rPr lang="bg-BG" sz="2800" dirty="0" smtClean="0"/>
              <a:t>област</a:t>
            </a:r>
            <a:r>
              <a:rPr lang="ru-RU" sz="2800" dirty="0" smtClean="0"/>
              <a:t> </a:t>
            </a:r>
            <a:r>
              <a:rPr lang="ru-RU" sz="2800" dirty="0"/>
              <a:t>Габрово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4925" y="1647825"/>
            <a:ext cx="7229475" cy="41148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b="1" dirty="0" smtClean="0"/>
              <a:t>Община </a:t>
            </a:r>
            <a:r>
              <a:rPr lang="ru-RU" sz="2000" b="1" dirty="0"/>
              <a:t>Севлиево: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361950" algn="l"/>
              </a:tabLst>
            </a:pPr>
            <a:r>
              <a:rPr lang="ru-RU" sz="1600" dirty="0"/>
              <a:t>→	</a:t>
            </a:r>
            <a:r>
              <a:rPr lang="bg-BG" sz="2000" dirty="0" smtClean="0"/>
              <a:t>Проекти, включени в Интегрирания план за градско възстановяване и развитие на гр. Севлиево, но попадащи извън обхвата на финансиране от ОПРР 2014-2020 г. с акцент върху опазването на околната среда, свързаност и мобилност, социална инфраструктура и здравеопазване;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361950" algn="l"/>
              </a:tabLst>
            </a:pPr>
            <a:r>
              <a:rPr lang="bg-BG" sz="2000" dirty="0" smtClean="0"/>
              <a:t>→	Рехабилитация на третокласен път ІІІ-4041, свързващ гр. Севлиево с гр. Дряново предвид идентифицираната нужда от подкрепа за съществуващата ежедневна трудова мобилност между двете населени места;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val="325038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Актуализация </a:t>
            </a:r>
            <a:r>
              <a:rPr lang="ru-RU" sz="2800" dirty="0"/>
              <a:t>на ОСР на </a:t>
            </a:r>
            <a:r>
              <a:rPr lang="bg-BG" sz="2800" dirty="0" smtClean="0"/>
              <a:t>област</a:t>
            </a:r>
            <a:r>
              <a:rPr lang="ru-RU" sz="2800" dirty="0" smtClean="0"/>
              <a:t> </a:t>
            </a:r>
            <a:r>
              <a:rPr lang="ru-RU" sz="2800" dirty="0"/>
              <a:t>Габрово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4925" y="1647825"/>
            <a:ext cx="7229475" cy="41148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bg-BG" sz="2000" b="1" dirty="0" smtClean="0"/>
              <a:t>Община Дряново</a:t>
            </a:r>
            <a:r>
              <a:rPr lang="bg-BG" sz="2000" dirty="0" smtClean="0"/>
              <a:t>: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47675" algn="l"/>
              </a:tabLst>
            </a:pPr>
            <a:r>
              <a:rPr lang="bg-BG" sz="2000" dirty="0" smtClean="0"/>
              <a:t>→	Проекти, включени в Общинския план за развитие на община Дряново 2014-2020, насочени към повишаване на активността на пазара на труда на младежи до 29 години; проекти в подкрепа на обучение и образование и намаляване на </a:t>
            </a:r>
            <a:r>
              <a:rPr lang="bg-BG" sz="2000" dirty="0"/>
              <a:t>безработицата; </a:t>
            </a:r>
            <a:endParaRPr lang="bg-BG" sz="2000" dirty="0" smtClean="0"/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47675" algn="l"/>
              </a:tabLst>
            </a:pPr>
            <a:r>
              <a:rPr lang="bg-BG" sz="2000" dirty="0" smtClean="0"/>
              <a:t>→</a:t>
            </a:r>
            <a:r>
              <a:rPr lang="bg-BG" sz="2000" dirty="0"/>
              <a:t>	Рехабилитация на третокласен път </a:t>
            </a:r>
            <a:r>
              <a:rPr lang="bg-BG" sz="2000" dirty="0" smtClean="0"/>
              <a:t>ІІІ-609 </a:t>
            </a:r>
            <a:r>
              <a:rPr lang="bg-BG" sz="2000" dirty="0"/>
              <a:t>свързващ гр. Дряново с гр. </a:t>
            </a:r>
            <a:r>
              <a:rPr lang="bg-BG" sz="2000" dirty="0" smtClean="0"/>
              <a:t>Трявна, </a:t>
            </a:r>
            <a:r>
              <a:rPr lang="bg-BG" sz="2000" dirty="0"/>
              <a:t>предвид идентифицираната нужда от подкрепа за съществуващата ежедневна трудова мобилност и достъп до основни публични </a:t>
            </a:r>
            <a:r>
              <a:rPr lang="bg-BG" sz="2000" dirty="0" smtClean="0"/>
              <a:t>услуги.</a:t>
            </a:r>
            <a:endParaRPr lang="bg-BG" sz="2000" dirty="0"/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266700" algn="l"/>
              </a:tabLst>
            </a:pPr>
            <a:endParaRPr lang="bg-BG" sz="2000" dirty="0" smtClean="0"/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266700" algn="l"/>
              </a:tabLst>
            </a:pPr>
            <a:endParaRPr lang="bg-BG" sz="20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val="282922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Актуализация </a:t>
            </a:r>
            <a:r>
              <a:rPr lang="ru-RU" sz="2800" dirty="0"/>
              <a:t>на ОСР на </a:t>
            </a:r>
            <a:r>
              <a:rPr lang="bg-BG" sz="2800" dirty="0" smtClean="0"/>
              <a:t>област</a:t>
            </a:r>
            <a:r>
              <a:rPr lang="ru-RU" sz="2800" dirty="0" smtClean="0"/>
              <a:t> </a:t>
            </a:r>
            <a:r>
              <a:rPr lang="ru-RU" sz="2800" dirty="0"/>
              <a:t>Габрово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4925" y="1647825"/>
            <a:ext cx="7229475" cy="41148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b="1" dirty="0" smtClean="0"/>
              <a:t>Община </a:t>
            </a:r>
            <a:r>
              <a:rPr lang="bg-BG" sz="2000" b="1" dirty="0" smtClean="0"/>
              <a:t>Трявна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266700" algn="l"/>
              </a:tabLst>
            </a:pPr>
            <a:r>
              <a:rPr lang="ru-RU" sz="2000" dirty="0" smtClean="0"/>
              <a:t>→</a:t>
            </a:r>
            <a:r>
              <a:rPr lang="ru-RU" sz="2000" dirty="0"/>
              <a:t>	</a:t>
            </a:r>
            <a:r>
              <a:rPr lang="ru-RU" sz="2000" dirty="0" smtClean="0"/>
              <a:t> </a:t>
            </a:r>
            <a:r>
              <a:rPr lang="bg-BG" sz="2000" dirty="0" smtClean="0"/>
              <a:t>Проекти, включени в Общинския план за развитие на община Трявна 2014-2020, насочени към подобряване качеството на местната транспортна и ВиК инфраструктура и подкрепа за развитие на предприемачеството;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266700" algn="l"/>
              </a:tabLst>
            </a:pPr>
            <a:r>
              <a:rPr lang="bg-BG" sz="2000" dirty="0" smtClean="0"/>
              <a:t>При приоритизирането на проектите следва да бъде отчетен непланирания ефект от подобряване на основните социално-икономически показатели за общината след 2014 г. (напр. намаляване на нивата на безработица), което води до невъзможност общината да получи финансиране по публичните мерки на ПРСР – основен източник на ресурси за периода.</a:t>
            </a:r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71442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Актуализация </a:t>
            </a:r>
            <a:r>
              <a:rPr lang="ru-RU" sz="2800" dirty="0"/>
              <a:t>на ОСР на </a:t>
            </a:r>
            <a:r>
              <a:rPr lang="ru-RU" sz="2800" dirty="0" err="1"/>
              <a:t>област</a:t>
            </a:r>
            <a:r>
              <a:rPr lang="ru-RU" sz="2800" dirty="0"/>
              <a:t> Габрово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4925" y="1647825"/>
            <a:ext cx="7229475" cy="41148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bg-BG" sz="2000" b="1" dirty="0" smtClean="0"/>
              <a:t>Община Трявна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bg-BG" sz="2000" b="1" dirty="0" smtClean="0"/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361950" algn="l"/>
              </a:tabLst>
            </a:pPr>
            <a:r>
              <a:rPr lang="bg-BG" sz="2000" dirty="0" smtClean="0"/>
              <a:t>→	Подкрепа на дейността на МБАЛ Теодоси Витанов-Трявна за осигуряване достъп до качествено здравно обслужване.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361950" algn="l"/>
              </a:tabLst>
            </a:pPr>
            <a:endParaRPr lang="bg-BG" sz="2000" dirty="0" smtClean="0"/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361950" algn="l"/>
              </a:tabLst>
            </a:pPr>
            <a:r>
              <a:rPr lang="bg-BG" sz="2000" dirty="0" smtClean="0"/>
              <a:t>→	Продължаване на дейностите по препроектиране и подготовка на изграждане на язовир Нейковци, предвид отпадането на обекта от програмата на Проект за развитие на общинската инфраструктура, осъществяван с ресурс на Световна банка.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val="5958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ch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Ech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alpha val="45000"/>
          </a:schemeClr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bg1">
            <a:alpha val="45000"/>
          </a:schemeClr>
        </a:solidFill>
        <a:ln w="9525" cap="flat" cmpd="sng" algn="ctr">
          <a:solidFill>
            <a:srgbClr val="C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1_Echo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cho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cho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cho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Return on investment of the recruiting process presentation</Template>
  <TotalTime>6829</TotalTime>
  <Words>851</Words>
  <Application>Microsoft Office PowerPoint</Application>
  <PresentationFormat>On-screen Show (4:3)</PresentationFormat>
  <Paragraphs>86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1_Echo</vt:lpstr>
      <vt:lpstr>Проект на Актуализиран документ за изпълнение на Областната стратегия за развитие на област Габрово 2014-2020 г.</vt:lpstr>
      <vt:lpstr>Актуализация на ОСР на област Габрово</vt:lpstr>
      <vt:lpstr>Актуализация на ОСР на област Габрово</vt:lpstr>
      <vt:lpstr>Актуализация на ОСР на област Габрово</vt:lpstr>
      <vt:lpstr>Актуализация на ОСР на област Габрово</vt:lpstr>
      <vt:lpstr>Актуализация на ОСР на област Габрово</vt:lpstr>
      <vt:lpstr>Актуализация на ОСР на област Габрово</vt:lpstr>
      <vt:lpstr>Актуализация на ОСР на област Габрово</vt:lpstr>
      <vt:lpstr>Актуализация на ОСР на област Габрово</vt:lpstr>
      <vt:lpstr>Актуализация на ОСР на област Габрово</vt:lpstr>
      <vt:lpstr>Актуализация на ОСР на област Габрово</vt:lpstr>
      <vt:lpstr>Актуализация на ОСР на област Габрово</vt:lpstr>
      <vt:lpstr>Актуализация на ОСР на област Габрово</vt:lpstr>
      <vt:lpstr>Актуализация на ОСР на област Габрово</vt:lpstr>
      <vt:lpstr>Актуализация на ОСР на област Габрово</vt:lpstr>
      <vt:lpstr>Актуализация на ОСР на област Габрово</vt:lpstr>
      <vt:lpstr>Актуализация на ОСР на област Габрово</vt:lpstr>
      <vt:lpstr>Благодаря за вниманието!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Return on Investment of the Recruiting Process</dc:title>
  <dc:creator>str-1</dc:creator>
  <cp:lastModifiedBy>my</cp:lastModifiedBy>
  <cp:revision>246</cp:revision>
  <cp:lastPrinted>2018-03-27T05:51:08Z</cp:lastPrinted>
  <dcterms:created xsi:type="dcterms:W3CDTF">2010-11-24T08:54:37Z</dcterms:created>
  <dcterms:modified xsi:type="dcterms:W3CDTF">2018-03-27T05:52:41Z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TC012304801033</vt:lpwstr>
  </property>
</Properties>
</file>